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Calibri" panose="020F0502020204030204" pitchFamily="34" charset="0"/>
      <p:regular r:id="rId9"/>
      <p:bold r:id="rId10"/>
      <p:italic r:id="rId11"/>
      <p:boldItalic r:id="rId12"/>
    </p:embeddedFont>
    <p:embeddedFont>
      <p:font typeface="Calibri (MS)" panose="020B0604020202020204" charset="0"/>
      <p:regular r:id="rId13"/>
    </p:embeddedFont>
    <p:embeddedFont>
      <p:font typeface="Calibri (MS) Bold" panose="020B0604020202020204" charset="0"/>
      <p:regular r:id="rId14"/>
    </p:embeddedFont>
    <p:embeddedFont>
      <p:font typeface="Montserrat Bold" panose="020B0604020202020204" charset="0"/>
      <p:regular r:id="rId15"/>
    </p:embeddedFont>
    <p:embeddedFont>
      <p:font typeface="Open Sans Bold" panose="020B0604020202020204" charset="0"/>
      <p:regular r:id="rId16"/>
    </p:embeddedFont>
    <p:embeddedFont>
      <p:font typeface="Open Sans Extra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5.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media/image2.png>
</file>

<file path=ppt/media/image3.svg>
</file>

<file path=ppt/media/image4.png>
</file>

<file path=ppt/media/image5.png>
</file>

<file path=ppt/media/image6.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463626" y="1621617"/>
            <a:ext cx="753561" cy="753561"/>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600FE">
                    <a:alpha val="100000"/>
                  </a:srgbClr>
                </a:gs>
                <a:gs pos="25000">
                  <a:srgbClr val="C900FE">
                    <a:alpha val="100000"/>
                  </a:srgbClr>
                </a:gs>
                <a:gs pos="50000">
                  <a:srgbClr val="A136FF">
                    <a:alpha val="100000"/>
                  </a:srgbClr>
                </a:gs>
                <a:gs pos="75000">
                  <a:srgbClr val="5142F0">
                    <a:alpha val="100000"/>
                  </a:srgbClr>
                </a:gs>
                <a:gs pos="100000">
                  <a:srgbClr val="0033D9">
                    <a:alpha val="100000"/>
                  </a:srgbClr>
                </a:gs>
              </a:gsLst>
              <a:path path="circle">
                <a:fillToRect r="100000" b="100000"/>
              </a:path>
              <a:tileRect l="-100000" t="-100000"/>
            </a:gra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3065250" y="1028700"/>
            <a:ext cx="10508457" cy="2480143"/>
          </a:xfrm>
          <a:custGeom>
            <a:avLst/>
            <a:gdLst/>
            <a:ahLst/>
            <a:cxnLst/>
            <a:rect l="l" t="t" r="r" b="b"/>
            <a:pathLst>
              <a:path w="10508457" h="2480143">
                <a:moveTo>
                  <a:pt x="0" y="0"/>
                </a:moveTo>
                <a:lnTo>
                  <a:pt x="10508457" y="0"/>
                </a:lnTo>
                <a:lnTo>
                  <a:pt x="10508457" y="2480143"/>
                </a:lnTo>
                <a:lnTo>
                  <a:pt x="0" y="2480143"/>
                </a:lnTo>
                <a:lnTo>
                  <a:pt x="0" y="0"/>
                </a:lnTo>
                <a:close/>
              </a:path>
            </a:pathLst>
          </a:custGeom>
          <a:blipFill>
            <a:blip r:embed="rId2"/>
            <a:stretch>
              <a:fillRect/>
            </a:stretch>
          </a:blipFill>
        </p:spPr>
      </p:sp>
      <p:sp>
        <p:nvSpPr>
          <p:cNvPr id="6" name="TextBox 6"/>
          <p:cNvSpPr txBox="1"/>
          <p:nvPr/>
        </p:nvSpPr>
        <p:spPr>
          <a:xfrm>
            <a:off x="456056" y="4272120"/>
            <a:ext cx="17701762" cy="3567907"/>
          </a:xfrm>
          <a:prstGeom prst="rect">
            <a:avLst/>
          </a:prstGeom>
        </p:spPr>
        <p:txBody>
          <a:bodyPr lIns="0" tIns="0" rIns="0" bIns="0" rtlCol="0" anchor="t">
            <a:spAutoFit/>
          </a:bodyPr>
          <a:lstStyle/>
          <a:p>
            <a:pPr algn="ctr">
              <a:lnSpc>
                <a:spcPts val="7569"/>
              </a:lnSpc>
            </a:pPr>
            <a:r>
              <a:rPr lang="en-US" sz="5406">
                <a:solidFill>
                  <a:srgbClr val="000000"/>
                </a:solidFill>
                <a:latin typeface="Montserrat Bold"/>
              </a:rPr>
              <a:t>Interaction Questionnaire </a:t>
            </a:r>
          </a:p>
          <a:p>
            <a:pPr algn="ctr">
              <a:lnSpc>
                <a:spcPts val="7569"/>
              </a:lnSpc>
            </a:pPr>
            <a:r>
              <a:rPr lang="en-US" sz="5406">
                <a:solidFill>
                  <a:srgbClr val="000000"/>
                </a:solidFill>
                <a:latin typeface="Montserrat Bold"/>
              </a:rPr>
              <a:t>Product Analyst</a:t>
            </a:r>
          </a:p>
          <a:p>
            <a:pPr>
              <a:lnSpc>
                <a:spcPts val="13868"/>
              </a:lnSpc>
              <a:spcBef>
                <a:spcPct val="0"/>
              </a:spcBef>
            </a:pPr>
            <a:endParaRPr lang="en-US" sz="5406">
              <a:solidFill>
                <a:srgbClr val="000000"/>
              </a:solidFill>
              <a:latin typeface="Montserrat Bold"/>
            </a:endParaRPr>
          </a:p>
        </p:txBody>
      </p:sp>
      <p:sp>
        <p:nvSpPr>
          <p:cNvPr id="7" name="TextBox 7"/>
          <p:cNvSpPr txBox="1"/>
          <p:nvPr/>
        </p:nvSpPr>
        <p:spPr>
          <a:xfrm>
            <a:off x="6876857" y="6743963"/>
            <a:ext cx="7173539" cy="554129"/>
          </a:xfrm>
          <a:prstGeom prst="rect">
            <a:avLst/>
          </a:prstGeom>
        </p:spPr>
        <p:txBody>
          <a:bodyPr lIns="0" tIns="0" rIns="0" bIns="0" rtlCol="0" anchor="t">
            <a:spAutoFit/>
          </a:bodyPr>
          <a:lstStyle/>
          <a:p>
            <a:pPr>
              <a:lnSpc>
                <a:spcPts val="4632"/>
              </a:lnSpc>
              <a:spcBef>
                <a:spcPct val="0"/>
              </a:spcBef>
            </a:pPr>
            <a:r>
              <a:rPr lang="en-US" sz="3308">
                <a:solidFill>
                  <a:srgbClr val="A53143"/>
                </a:solidFill>
                <a:latin typeface="Montserrat Bold"/>
              </a:rPr>
              <a:t>K.N. PRAJWAL SAI</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874361"/>
            <a:chOff x="0" y="0"/>
            <a:chExt cx="9414331" cy="964887"/>
          </a:xfrm>
        </p:grpSpPr>
        <p:sp>
          <p:nvSpPr>
            <p:cNvPr id="3" name="Freeform 3"/>
            <p:cNvSpPr/>
            <p:nvPr/>
          </p:nvSpPr>
          <p:spPr>
            <a:xfrm>
              <a:off x="0" y="0"/>
              <a:ext cx="9414331" cy="964887"/>
            </a:xfrm>
            <a:custGeom>
              <a:avLst/>
              <a:gdLst/>
              <a:ahLst/>
              <a:cxnLst/>
              <a:rect l="l" t="t" r="r" b="b"/>
              <a:pathLst>
                <a:path w="9414331" h="964887">
                  <a:moveTo>
                    <a:pt x="0" y="0"/>
                  </a:moveTo>
                  <a:lnTo>
                    <a:pt x="9414331" y="0"/>
                  </a:lnTo>
                  <a:lnTo>
                    <a:pt x="9414331" y="964887"/>
                  </a:lnTo>
                  <a:lnTo>
                    <a:pt x="0" y="964887"/>
                  </a:lnTo>
                  <a:close/>
                </a:path>
              </a:pathLst>
            </a:custGeom>
            <a:solidFill>
              <a:srgbClr val="A53143"/>
            </a:solidFill>
          </p:spPr>
        </p:sp>
        <p:sp>
          <p:nvSpPr>
            <p:cNvPr id="4" name="TextBox 4"/>
            <p:cNvSpPr txBox="1"/>
            <p:nvPr/>
          </p:nvSpPr>
          <p:spPr>
            <a:xfrm>
              <a:off x="0" y="-38100"/>
              <a:ext cx="9414331" cy="100298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3731575" y="5842466"/>
            <a:ext cx="4360578" cy="4114800"/>
          </a:xfrm>
          <a:custGeom>
            <a:avLst/>
            <a:gdLst/>
            <a:ahLst/>
            <a:cxnLst/>
            <a:rect l="l" t="t" r="r" b="b"/>
            <a:pathLst>
              <a:path w="4360578" h="4114800">
                <a:moveTo>
                  <a:pt x="0" y="0"/>
                </a:moveTo>
                <a:lnTo>
                  <a:pt x="4360578" y="0"/>
                </a:lnTo>
                <a:lnTo>
                  <a:pt x="436057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534828" y="2679634"/>
            <a:ext cx="10925184" cy="505083"/>
          </a:xfrm>
          <a:prstGeom prst="rect">
            <a:avLst/>
          </a:prstGeom>
        </p:spPr>
        <p:txBody>
          <a:bodyPr lIns="0" tIns="0" rIns="0" bIns="0" rtlCol="0" anchor="t">
            <a:spAutoFit/>
          </a:bodyPr>
          <a:lstStyle/>
          <a:p>
            <a:pPr algn="ctr">
              <a:lnSpc>
                <a:spcPts val="4179"/>
              </a:lnSpc>
              <a:spcBef>
                <a:spcPct val="0"/>
              </a:spcBef>
            </a:pPr>
            <a:r>
              <a:rPr lang="en-US" sz="2985">
                <a:solidFill>
                  <a:srgbClr val="000000"/>
                </a:solidFill>
                <a:latin typeface="Open Sans Extra Bold"/>
              </a:rPr>
              <a:t>1. Why do you want to work at ProdZen?</a:t>
            </a:r>
          </a:p>
        </p:txBody>
      </p:sp>
      <p:sp>
        <p:nvSpPr>
          <p:cNvPr id="7" name="TextBox 7"/>
          <p:cNvSpPr txBox="1"/>
          <p:nvPr/>
        </p:nvSpPr>
        <p:spPr>
          <a:xfrm>
            <a:off x="1325061" y="3908617"/>
            <a:ext cx="15079011" cy="3288348"/>
          </a:xfrm>
          <a:prstGeom prst="rect">
            <a:avLst/>
          </a:prstGeom>
        </p:spPr>
        <p:txBody>
          <a:bodyPr lIns="0" tIns="0" rIns="0" bIns="0" rtlCol="0" anchor="t">
            <a:spAutoFit/>
          </a:bodyPr>
          <a:lstStyle/>
          <a:p>
            <a:pPr>
              <a:lnSpc>
                <a:spcPts val="5127"/>
              </a:lnSpc>
              <a:spcBef>
                <a:spcPct val="0"/>
              </a:spcBef>
            </a:pPr>
            <a:r>
              <a:rPr lang="en-US" sz="3662">
                <a:solidFill>
                  <a:srgbClr val="A53143"/>
                </a:solidFill>
                <a:latin typeface="Calibri (MS)"/>
              </a:rPr>
              <a:t>I am very much inclined to solve pain points of customers. I firmly believe that creating the right product strategy not only boosts customer satisfaction but also enhances brand reputation and drives revenue growth. ProdZen is trying to build its own brand in the product strategy and product management consulting domain, I would love to be part of ProdZen’s journey.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874361"/>
            <a:chOff x="0" y="0"/>
            <a:chExt cx="9414331" cy="964887"/>
          </a:xfrm>
        </p:grpSpPr>
        <p:sp>
          <p:nvSpPr>
            <p:cNvPr id="3" name="Freeform 3"/>
            <p:cNvSpPr/>
            <p:nvPr/>
          </p:nvSpPr>
          <p:spPr>
            <a:xfrm>
              <a:off x="0" y="0"/>
              <a:ext cx="9414331" cy="964887"/>
            </a:xfrm>
            <a:custGeom>
              <a:avLst/>
              <a:gdLst/>
              <a:ahLst/>
              <a:cxnLst/>
              <a:rect l="l" t="t" r="r" b="b"/>
              <a:pathLst>
                <a:path w="9414331" h="964887">
                  <a:moveTo>
                    <a:pt x="0" y="0"/>
                  </a:moveTo>
                  <a:lnTo>
                    <a:pt x="9414331" y="0"/>
                  </a:lnTo>
                  <a:lnTo>
                    <a:pt x="9414331" y="964887"/>
                  </a:lnTo>
                  <a:lnTo>
                    <a:pt x="0" y="964887"/>
                  </a:lnTo>
                  <a:close/>
                </a:path>
              </a:pathLst>
            </a:custGeom>
            <a:solidFill>
              <a:srgbClr val="A53143"/>
            </a:solidFill>
          </p:spPr>
        </p:sp>
        <p:sp>
          <p:nvSpPr>
            <p:cNvPr id="4" name="TextBox 4"/>
            <p:cNvSpPr txBox="1"/>
            <p:nvPr/>
          </p:nvSpPr>
          <p:spPr>
            <a:xfrm>
              <a:off x="0" y="-38100"/>
              <a:ext cx="9414331" cy="100298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651814" y="4404722"/>
            <a:ext cx="5171372" cy="4853578"/>
          </a:xfrm>
          <a:custGeom>
            <a:avLst/>
            <a:gdLst/>
            <a:ahLst/>
            <a:cxnLst/>
            <a:rect l="l" t="t" r="r" b="b"/>
            <a:pathLst>
              <a:path w="5171372" h="4853578">
                <a:moveTo>
                  <a:pt x="0" y="0"/>
                </a:moveTo>
                <a:lnTo>
                  <a:pt x="5171373" y="0"/>
                </a:lnTo>
                <a:lnTo>
                  <a:pt x="5171373" y="4853578"/>
                </a:lnTo>
                <a:lnTo>
                  <a:pt x="0" y="4853578"/>
                </a:lnTo>
                <a:lnTo>
                  <a:pt x="0" y="0"/>
                </a:lnTo>
                <a:close/>
              </a:path>
            </a:pathLst>
          </a:custGeom>
          <a:blipFill>
            <a:blip r:embed="rId2"/>
            <a:stretch>
              <a:fillRect/>
            </a:stretch>
          </a:blipFill>
        </p:spPr>
      </p:sp>
      <p:sp>
        <p:nvSpPr>
          <p:cNvPr id="6" name="TextBox 6"/>
          <p:cNvSpPr txBox="1"/>
          <p:nvPr/>
        </p:nvSpPr>
        <p:spPr>
          <a:xfrm>
            <a:off x="427229" y="2418357"/>
            <a:ext cx="17010864" cy="2546073"/>
          </a:xfrm>
          <a:prstGeom prst="rect">
            <a:avLst/>
          </a:prstGeom>
        </p:spPr>
        <p:txBody>
          <a:bodyPr lIns="0" tIns="0" rIns="0" bIns="0" rtlCol="0" anchor="t">
            <a:spAutoFit/>
          </a:bodyPr>
          <a:lstStyle/>
          <a:p>
            <a:pPr>
              <a:lnSpc>
                <a:spcPts val="10276"/>
              </a:lnSpc>
            </a:pPr>
            <a:r>
              <a:rPr lang="en-US" sz="7340">
                <a:solidFill>
                  <a:srgbClr val="000000"/>
                </a:solidFill>
                <a:latin typeface="Montserrat Bold"/>
              </a:rPr>
              <a:t>What is your favourite product?</a:t>
            </a:r>
          </a:p>
          <a:p>
            <a:pPr marL="0" lvl="0" indent="0" algn="l">
              <a:lnSpc>
                <a:spcPts val="10276"/>
              </a:lnSpc>
              <a:spcBef>
                <a:spcPct val="0"/>
              </a:spcBef>
            </a:pPr>
            <a:endParaRPr lang="en-US" sz="7340">
              <a:solidFill>
                <a:srgbClr val="000000"/>
              </a:solidFill>
              <a:latin typeface="Montserrat Bold"/>
            </a:endParaRPr>
          </a:p>
        </p:txBody>
      </p:sp>
      <p:sp>
        <p:nvSpPr>
          <p:cNvPr id="7" name="TextBox 7"/>
          <p:cNvSpPr txBox="1"/>
          <p:nvPr/>
        </p:nvSpPr>
        <p:spPr>
          <a:xfrm>
            <a:off x="7251621" y="4271372"/>
            <a:ext cx="8460737" cy="647065"/>
          </a:xfrm>
          <a:prstGeom prst="rect">
            <a:avLst/>
          </a:prstGeom>
        </p:spPr>
        <p:txBody>
          <a:bodyPr lIns="0" tIns="0" rIns="0" bIns="0" rtlCol="0" anchor="t">
            <a:spAutoFit/>
          </a:bodyPr>
          <a:lstStyle/>
          <a:p>
            <a:pPr algn="ctr">
              <a:lnSpc>
                <a:spcPts val="4759"/>
              </a:lnSpc>
            </a:pPr>
            <a:r>
              <a:rPr lang="en-US" sz="3399">
                <a:solidFill>
                  <a:srgbClr val="000000"/>
                </a:solidFill>
                <a:latin typeface="Calibri (MS) Bold"/>
              </a:rPr>
              <a:t>My favourite product is  “inshorts” app</a:t>
            </a:r>
          </a:p>
        </p:txBody>
      </p:sp>
      <p:sp>
        <p:nvSpPr>
          <p:cNvPr id="8" name="TextBox 8"/>
          <p:cNvSpPr txBox="1"/>
          <p:nvPr/>
        </p:nvSpPr>
        <p:spPr>
          <a:xfrm>
            <a:off x="6100428" y="6141265"/>
            <a:ext cx="10763123" cy="1247141"/>
          </a:xfrm>
          <a:prstGeom prst="rect">
            <a:avLst/>
          </a:prstGeom>
        </p:spPr>
        <p:txBody>
          <a:bodyPr lIns="0" tIns="0" rIns="0" bIns="0" rtlCol="0" anchor="t">
            <a:spAutoFit/>
          </a:bodyPr>
          <a:lstStyle/>
          <a:p>
            <a:pPr algn="ctr">
              <a:lnSpc>
                <a:spcPts val="4759"/>
              </a:lnSpc>
              <a:spcBef>
                <a:spcPct val="0"/>
              </a:spcBef>
            </a:pPr>
            <a:r>
              <a:rPr lang="en-US" sz="3399">
                <a:solidFill>
                  <a:srgbClr val="000000"/>
                </a:solidFill>
                <a:latin typeface="Calibri (MS) Bold"/>
              </a:rPr>
              <a:t>InShorts is a news stories app which provides  quick 60-word summaries of latest national and international news.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874361"/>
            <a:chOff x="0" y="0"/>
            <a:chExt cx="9414331" cy="964887"/>
          </a:xfrm>
        </p:grpSpPr>
        <p:sp>
          <p:nvSpPr>
            <p:cNvPr id="3" name="Freeform 3"/>
            <p:cNvSpPr/>
            <p:nvPr/>
          </p:nvSpPr>
          <p:spPr>
            <a:xfrm>
              <a:off x="0" y="0"/>
              <a:ext cx="9414331" cy="964887"/>
            </a:xfrm>
            <a:custGeom>
              <a:avLst/>
              <a:gdLst/>
              <a:ahLst/>
              <a:cxnLst/>
              <a:rect l="l" t="t" r="r" b="b"/>
              <a:pathLst>
                <a:path w="9414331" h="964887">
                  <a:moveTo>
                    <a:pt x="0" y="0"/>
                  </a:moveTo>
                  <a:lnTo>
                    <a:pt x="9414331" y="0"/>
                  </a:lnTo>
                  <a:lnTo>
                    <a:pt x="9414331" y="964887"/>
                  </a:lnTo>
                  <a:lnTo>
                    <a:pt x="0" y="964887"/>
                  </a:lnTo>
                  <a:close/>
                </a:path>
              </a:pathLst>
            </a:custGeom>
            <a:solidFill>
              <a:srgbClr val="A53143"/>
            </a:solidFill>
          </p:spPr>
        </p:sp>
        <p:sp>
          <p:nvSpPr>
            <p:cNvPr id="4" name="TextBox 4"/>
            <p:cNvSpPr txBox="1"/>
            <p:nvPr/>
          </p:nvSpPr>
          <p:spPr>
            <a:xfrm>
              <a:off x="0" y="-38100"/>
              <a:ext cx="9414331" cy="100298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510439" y="6162378"/>
            <a:ext cx="9644182" cy="812207"/>
          </a:xfrm>
          <a:prstGeom prst="rect">
            <a:avLst/>
          </a:prstGeom>
        </p:spPr>
        <p:txBody>
          <a:bodyPr lIns="0" tIns="0" rIns="0" bIns="0" rtlCol="0" anchor="t">
            <a:spAutoFit/>
          </a:bodyPr>
          <a:lstStyle/>
          <a:p>
            <a:pPr algn="ctr">
              <a:lnSpc>
                <a:spcPts val="6682"/>
              </a:lnSpc>
              <a:spcBef>
                <a:spcPct val="0"/>
              </a:spcBef>
            </a:pPr>
            <a:r>
              <a:rPr lang="en-US" sz="4773">
                <a:solidFill>
                  <a:srgbClr val="000000"/>
                </a:solidFill>
                <a:latin typeface="Open Sans Extra Bold"/>
              </a:rPr>
              <a:t>III. What do you like about it ?  </a:t>
            </a:r>
          </a:p>
        </p:txBody>
      </p:sp>
      <p:sp>
        <p:nvSpPr>
          <p:cNvPr id="6" name="TextBox 6"/>
          <p:cNvSpPr txBox="1"/>
          <p:nvPr/>
        </p:nvSpPr>
        <p:spPr>
          <a:xfrm>
            <a:off x="657722" y="2487996"/>
            <a:ext cx="9260619" cy="755017"/>
          </a:xfrm>
          <a:prstGeom prst="rect">
            <a:avLst/>
          </a:prstGeom>
        </p:spPr>
        <p:txBody>
          <a:bodyPr lIns="0" tIns="0" rIns="0" bIns="0" rtlCol="0" anchor="t">
            <a:spAutoFit/>
          </a:bodyPr>
          <a:lstStyle/>
          <a:p>
            <a:pPr algn="ctr">
              <a:lnSpc>
                <a:spcPts val="6159"/>
              </a:lnSpc>
              <a:spcBef>
                <a:spcPct val="0"/>
              </a:spcBef>
            </a:pPr>
            <a:r>
              <a:rPr lang="en-US" sz="4399">
                <a:solidFill>
                  <a:srgbClr val="000000"/>
                </a:solidFill>
                <a:latin typeface="Open Sans Extra Bold"/>
              </a:rPr>
              <a:t>II. Why is that your favourite ?</a:t>
            </a:r>
          </a:p>
        </p:txBody>
      </p:sp>
      <p:sp>
        <p:nvSpPr>
          <p:cNvPr id="7" name="TextBox 7"/>
          <p:cNvSpPr txBox="1"/>
          <p:nvPr/>
        </p:nvSpPr>
        <p:spPr>
          <a:xfrm>
            <a:off x="237679" y="6980919"/>
            <a:ext cx="18682768" cy="3306081"/>
          </a:xfrm>
          <a:prstGeom prst="rect">
            <a:avLst/>
          </a:prstGeom>
        </p:spPr>
        <p:txBody>
          <a:bodyPr lIns="0" tIns="0" rIns="0" bIns="0" rtlCol="0" anchor="t">
            <a:spAutoFit/>
          </a:bodyPr>
          <a:lstStyle/>
          <a:p>
            <a:pPr>
              <a:lnSpc>
                <a:spcPts val="5130"/>
              </a:lnSpc>
            </a:pPr>
            <a:endParaRPr dirty="0"/>
          </a:p>
          <a:p>
            <a:pPr>
              <a:lnSpc>
                <a:spcPts val="5130"/>
              </a:lnSpc>
            </a:pPr>
            <a:r>
              <a:rPr lang="en-US" sz="3664" dirty="0">
                <a:solidFill>
                  <a:srgbClr val="000000"/>
                </a:solidFill>
                <a:latin typeface="Calibri (MS)"/>
              </a:rPr>
              <a:t>I like the UI/UX design which is  very much intuitive.  I also like their user-friendly customization options wherein the users can personalize their news feed based </a:t>
            </a:r>
            <a:r>
              <a:rPr lang="en-US" sz="3664">
                <a:solidFill>
                  <a:srgbClr val="000000"/>
                </a:solidFill>
                <a:latin typeface="Calibri (MS)"/>
              </a:rPr>
              <a:t>on their </a:t>
            </a:r>
            <a:r>
              <a:rPr lang="en-US" sz="3664" dirty="0">
                <a:solidFill>
                  <a:srgbClr val="000000"/>
                </a:solidFill>
                <a:latin typeface="Calibri (MS)"/>
              </a:rPr>
              <a:t>interests, ensuring </a:t>
            </a:r>
          </a:p>
          <a:p>
            <a:pPr>
              <a:lnSpc>
                <a:spcPts val="5130"/>
              </a:lnSpc>
            </a:pPr>
            <a:r>
              <a:rPr lang="en-US" sz="3664" dirty="0">
                <a:solidFill>
                  <a:srgbClr val="000000"/>
                </a:solidFill>
                <a:latin typeface="Calibri (MS)"/>
              </a:rPr>
              <a:t>that they receive relevant content tailored on their preferences.</a:t>
            </a:r>
          </a:p>
          <a:p>
            <a:pPr>
              <a:lnSpc>
                <a:spcPts val="5270"/>
              </a:lnSpc>
            </a:pPr>
            <a:endParaRPr lang="en-US" sz="3664" dirty="0">
              <a:solidFill>
                <a:srgbClr val="000000"/>
              </a:solidFill>
              <a:latin typeface="Calibri (MS)"/>
            </a:endParaRPr>
          </a:p>
        </p:txBody>
      </p:sp>
      <p:sp>
        <p:nvSpPr>
          <p:cNvPr id="8" name="TextBox 8"/>
          <p:cNvSpPr txBox="1"/>
          <p:nvPr/>
        </p:nvSpPr>
        <p:spPr>
          <a:xfrm>
            <a:off x="237679" y="3785937"/>
            <a:ext cx="17490727" cy="2029315"/>
          </a:xfrm>
          <a:prstGeom prst="rect">
            <a:avLst/>
          </a:prstGeom>
        </p:spPr>
        <p:txBody>
          <a:bodyPr lIns="0" tIns="0" rIns="0" bIns="0" rtlCol="0" anchor="t">
            <a:spAutoFit/>
          </a:bodyPr>
          <a:lstStyle/>
          <a:p>
            <a:pPr>
              <a:lnSpc>
                <a:spcPts val="5223"/>
              </a:lnSpc>
              <a:spcBef>
                <a:spcPct val="0"/>
              </a:spcBef>
            </a:pPr>
            <a:r>
              <a:rPr lang="en-US" sz="3730">
                <a:solidFill>
                  <a:srgbClr val="000000"/>
                </a:solidFill>
                <a:latin typeface="Calibri (MS)"/>
              </a:rPr>
              <a:t> I am impressed by its ability to deliver concise and comprehensive news. It is easy to use which makes user(myself) to stay updated with current on-going events. Hence, its my favorite go-to news app.</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64212" y="2436799"/>
            <a:ext cx="8845748" cy="679451"/>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latin typeface="Open Sans Extra Bold"/>
              </a:rPr>
              <a:t>IV. What do you not like about it ?</a:t>
            </a:r>
          </a:p>
        </p:txBody>
      </p:sp>
      <p:grpSp>
        <p:nvGrpSpPr>
          <p:cNvPr id="3" name="Group 3"/>
          <p:cNvGrpSpPr/>
          <p:nvPr/>
        </p:nvGrpSpPr>
        <p:grpSpPr>
          <a:xfrm>
            <a:off x="0" y="0"/>
            <a:ext cx="18288000" cy="1874361"/>
            <a:chOff x="0" y="0"/>
            <a:chExt cx="9414331" cy="964887"/>
          </a:xfrm>
        </p:grpSpPr>
        <p:sp>
          <p:nvSpPr>
            <p:cNvPr id="4" name="Freeform 4"/>
            <p:cNvSpPr/>
            <p:nvPr/>
          </p:nvSpPr>
          <p:spPr>
            <a:xfrm>
              <a:off x="0" y="0"/>
              <a:ext cx="9414331" cy="964887"/>
            </a:xfrm>
            <a:custGeom>
              <a:avLst/>
              <a:gdLst/>
              <a:ahLst/>
              <a:cxnLst/>
              <a:rect l="l" t="t" r="r" b="b"/>
              <a:pathLst>
                <a:path w="9414331" h="964887">
                  <a:moveTo>
                    <a:pt x="0" y="0"/>
                  </a:moveTo>
                  <a:lnTo>
                    <a:pt x="9414331" y="0"/>
                  </a:lnTo>
                  <a:lnTo>
                    <a:pt x="9414331" y="964887"/>
                  </a:lnTo>
                  <a:lnTo>
                    <a:pt x="0" y="964887"/>
                  </a:lnTo>
                  <a:close/>
                </a:path>
              </a:pathLst>
            </a:custGeom>
            <a:solidFill>
              <a:srgbClr val="A53143"/>
            </a:solidFill>
          </p:spPr>
        </p:sp>
        <p:sp>
          <p:nvSpPr>
            <p:cNvPr id="5" name="TextBox 5"/>
            <p:cNvSpPr txBox="1"/>
            <p:nvPr/>
          </p:nvSpPr>
          <p:spPr>
            <a:xfrm>
              <a:off x="0" y="-38100"/>
              <a:ext cx="9414331" cy="1002987"/>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560519" y="3282652"/>
            <a:ext cx="16698781" cy="1683352"/>
          </a:xfrm>
          <a:prstGeom prst="rect">
            <a:avLst/>
          </a:prstGeom>
        </p:spPr>
        <p:txBody>
          <a:bodyPr lIns="0" tIns="0" rIns="0" bIns="0" rtlCol="0" anchor="t">
            <a:spAutoFit/>
          </a:bodyPr>
          <a:lstStyle/>
          <a:p>
            <a:pPr>
              <a:lnSpc>
                <a:spcPts val="6441"/>
              </a:lnSpc>
            </a:pPr>
            <a:r>
              <a:rPr lang="en-US" sz="4601">
                <a:solidFill>
                  <a:srgbClr val="000000"/>
                </a:solidFill>
                <a:latin typeface="Calibri (MS)"/>
              </a:rPr>
              <a:t>The ads appear every 20 to 30 seconds which annoys me as a user. It diverts me when I am reading a news article.</a:t>
            </a:r>
          </a:p>
        </p:txBody>
      </p:sp>
      <p:sp>
        <p:nvSpPr>
          <p:cNvPr id="7" name="TextBox 7"/>
          <p:cNvSpPr txBox="1"/>
          <p:nvPr/>
        </p:nvSpPr>
        <p:spPr>
          <a:xfrm>
            <a:off x="-710841" y="5838974"/>
            <a:ext cx="13575648" cy="629921"/>
          </a:xfrm>
          <a:prstGeom prst="rect">
            <a:avLst/>
          </a:prstGeom>
        </p:spPr>
        <p:txBody>
          <a:bodyPr lIns="0" tIns="0" rIns="0" bIns="0" rtlCol="0" anchor="t">
            <a:spAutoFit/>
          </a:bodyPr>
          <a:lstStyle/>
          <a:p>
            <a:pPr algn="ctr">
              <a:lnSpc>
                <a:spcPts val="5179"/>
              </a:lnSpc>
              <a:spcBef>
                <a:spcPct val="0"/>
              </a:spcBef>
            </a:pPr>
            <a:r>
              <a:rPr lang="en-US" sz="3699">
                <a:solidFill>
                  <a:srgbClr val="000000"/>
                </a:solidFill>
                <a:latin typeface="Open Sans Extra Bold"/>
              </a:rPr>
              <a:t>V. What would you change about the product ?</a:t>
            </a:r>
          </a:p>
        </p:txBody>
      </p:sp>
      <p:sp>
        <p:nvSpPr>
          <p:cNvPr id="8" name="TextBox 8"/>
          <p:cNvSpPr txBox="1"/>
          <p:nvPr/>
        </p:nvSpPr>
        <p:spPr>
          <a:xfrm>
            <a:off x="560519" y="6640345"/>
            <a:ext cx="16230600" cy="3194461"/>
          </a:xfrm>
          <a:prstGeom prst="rect">
            <a:avLst/>
          </a:prstGeom>
        </p:spPr>
        <p:txBody>
          <a:bodyPr lIns="0" tIns="0" rIns="0" bIns="0" rtlCol="0" anchor="t">
            <a:spAutoFit/>
          </a:bodyPr>
          <a:lstStyle/>
          <a:p>
            <a:pPr>
              <a:lnSpc>
                <a:spcPts val="6218"/>
              </a:lnSpc>
            </a:pPr>
            <a:r>
              <a:rPr lang="en-US" sz="4441">
                <a:solidFill>
                  <a:srgbClr val="000000"/>
                </a:solidFill>
                <a:latin typeface="Calibri (MS)"/>
              </a:rPr>
              <a:t>Suppose if the user needs detailed news for particular topic or article, then the user needs to switch to another app or google it. The detail feature can be introduced, this change would help users like me to get in-depth knowledge of current affairs.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874361"/>
            <a:chOff x="0" y="0"/>
            <a:chExt cx="9414331" cy="964887"/>
          </a:xfrm>
        </p:grpSpPr>
        <p:sp>
          <p:nvSpPr>
            <p:cNvPr id="3" name="Freeform 3"/>
            <p:cNvSpPr/>
            <p:nvPr/>
          </p:nvSpPr>
          <p:spPr>
            <a:xfrm>
              <a:off x="0" y="0"/>
              <a:ext cx="9414331" cy="964887"/>
            </a:xfrm>
            <a:custGeom>
              <a:avLst/>
              <a:gdLst/>
              <a:ahLst/>
              <a:cxnLst/>
              <a:rect l="l" t="t" r="r" b="b"/>
              <a:pathLst>
                <a:path w="9414331" h="964887">
                  <a:moveTo>
                    <a:pt x="0" y="0"/>
                  </a:moveTo>
                  <a:lnTo>
                    <a:pt x="9414331" y="0"/>
                  </a:lnTo>
                  <a:lnTo>
                    <a:pt x="9414331" y="964887"/>
                  </a:lnTo>
                  <a:lnTo>
                    <a:pt x="0" y="964887"/>
                  </a:lnTo>
                  <a:close/>
                </a:path>
              </a:pathLst>
            </a:custGeom>
            <a:solidFill>
              <a:srgbClr val="A53143"/>
            </a:solidFill>
          </p:spPr>
        </p:sp>
        <p:sp>
          <p:nvSpPr>
            <p:cNvPr id="4" name="TextBox 4"/>
            <p:cNvSpPr txBox="1"/>
            <p:nvPr/>
          </p:nvSpPr>
          <p:spPr>
            <a:xfrm>
              <a:off x="0" y="-38100"/>
              <a:ext cx="9414331" cy="100298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290799" y="2478635"/>
            <a:ext cx="17997201" cy="1144906"/>
          </a:xfrm>
          <a:prstGeom prst="rect">
            <a:avLst/>
          </a:prstGeom>
        </p:spPr>
        <p:txBody>
          <a:bodyPr lIns="0" tIns="0" rIns="0" bIns="0" rtlCol="0" anchor="t">
            <a:spAutoFit/>
          </a:bodyPr>
          <a:lstStyle/>
          <a:p>
            <a:pPr>
              <a:lnSpc>
                <a:spcPts val="4619"/>
              </a:lnSpc>
              <a:spcBef>
                <a:spcPct val="0"/>
              </a:spcBef>
            </a:pPr>
            <a:r>
              <a:rPr lang="en-US" sz="3299" dirty="0">
                <a:solidFill>
                  <a:srgbClr val="000000"/>
                </a:solidFill>
                <a:latin typeface="Open Sans Bold"/>
              </a:rPr>
              <a:t>VI. If your </a:t>
            </a:r>
            <a:r>
              <a:rPr lang="en-US" sz="3299" dirty="0" err="1">
                <a:solidFill>
                  <a:srgbClr val="000000"/>
                </a:solidFill>
                <a:latin typeface="Open Sans Bold"/>
              </a:rPr>
              <a:t>favourite</a:t>
            </a:r>
            <a:r>
              <a:rPr lang="en-US" sz="3299" dirty="0">
                <a:solidFill>
                  <a:srgbClr val="000000"/>
                </a:solidFill>
                <a:latin typeface="Open Sans Bold"/>
              </a:rPr>
              <a:t> product is no longer available, what would be the alternate   option you choose ?</a:t>
            </a:r>
          </a:p>
        </p:txBody>
      </p:sp>
      <p:sp>
        <p:nvSpPr>
          <p:cNvPr id="6" name="TextBox 6"/>
          <p:cNvSpPr txBox="1"/>
          <p:nvPr/>
        </p:nvSpPr>
        <p:spPr>
          <a:xfrm>
            <a:off x="564908" y="3742538"/>
            <a:ext cx="17158184" cy="2575863"/>
          </a:xfrm>
          <a:prstGeom prst="rect">
            <a:avLst/>
          </a:prstGeom>
        </p:spPr>
        <p:txBody>
          <a:bodyPr lIns="0" tIns="0" rIns="0" bIns="0" rtlCol="0" anchor="t">
            <a:spAutoFit/>
          </a:bodyPr>
          <a:lstStyle/>
          <a:p>
            <a:pPr>
              <a:lnSpc>
                <a:spcPts val="5023"/>
              </a:lnSpc>
            </a:pPr>
            <a:r>
              <a:rPr lang="en-US" sz="3588" dirty="0">
                <a:solidFill>
                  <a:srgbClr val="000000"/>
                </a:solidFill>
                <a:latin typeface="Calibri (MS)"/>
              </a:rPr>
              <a:t>If the “</a:t>
            </a:r>
            <a:r>
              <a:rPr lang="en-US" sz="3588" dirty="0" err="1">
                <a:solidFill>
                  <a:srgbClr val="000000"/>
                </a:solidFill>
                <a:latin typeface="Calibri (MS)"/>
              </a:rPr>
              <a:t>inshorts</a:t>
            </a:r>
            <a:r>
              <a:rPr lang="en-US" sz="3588" dirty="0">
                <a:solidFill>
                  <a:srgbClr val="000000"/>
                </a:solidFill>
                <a:latin typeface="Calibri (MS)"/>
              </a:rPr>
              <a:t>” app is no longer available then, I have to rely on “google news” or apps like “</a:t>
            </a:r>
            <a:r>
              <a:rPr lang="en-US" sz="3588" dirty="0" err="1">
                <a:solidFill>
                  <a:srgbClr val="000000"/>
                </a:solidFill>
                <a:latin typeface="Calibri (MS)"/>
              </a:rPr>
              <a:t>Dailyhunt</a:t>
            </a:r>
            <a:r>
              <a:rPr lang="en-US" sz="3588" dirty="0">
                <a:solidFill>
                  <a:srgbClr val="000000"/>
                </a:solidFill>
                <a:latin typeface="Calibri (MS)"/>
              </a:rPr>
              <a:t>” or “Times of India-news app” for the moment.  But none of these would provide crisp news as </a:t>
            </a:r>
            <a:r>
              <a:rPr lang="en-US" sz="3588" dirty="0" err="1">
                <a:solidFill>
                  <a:srgbClr val="000000"/>
                </a:solidFill>
                <a:latin typeface="Calibri (MS)"/>
              </a:rPr>
              <a:t>inshorts</a:t>
            </a:r>
            <a:r>
              <a:rPr lang="en-US" sz="3588" dirty="0">
                <a:solidFill>
                  <a:srgbClr val="000000"/>
                </a:solidFill>
                <a:latin typeface="Calibri (MS)"/>
              </a:rPr>
              <a:t>. It is better to build a new product better than </a:t>
            </a:r>
            <a:r>
              <a:rPr lang="en-US" sz="3588" dirty="0" err="1">
                <a:solidFill>
                  <a:srgbClr val="000000"/>
                </a:solidFill>
                <a:latin typeface="Calibri (MS)"/>
              </a:rPr>
              <a:t>inshorts</a:t>
            </a:r>
            <a:r>
              <a:rPr lang="en-US" sz="3588" dirty="0">
                <a:solidFill>
                  <a:srgbClr val="000000"/>
                </a:solidFill>
                <a:latin typeface="Calibri (MS)"/>
              </a:rPr>
              <a:t>, by incorporating new features.</a:t>
            </a:r>
          </a:p>
        </p:txBody>
      </p:sp>
      <p:sp>
        <p:nvSpPr>
          <p:cNvPr id="7" name="TextBox 7"/>
          <p:cNvSpPr txBox="1"/>
          <p:nvPr/>
        </p:nvSpPr>
        <p:spPr>
          <a:xfrm>
            <a:off x="290799" y="6400800"/>
            <a:ext cx="15382756" cy="497841"/>
          </a:xfrm>
          <a:prstGeom prst="rect">
            <a:avLst/>
          </a:prstGeom>
        </p:spPr>
        <p:txBody>
          <a:bodyPr lIns="0" tIns="0" rIns="0" bIns="0" rtlCol="0" anchor="t">
            <a:spAutoFit/>
          </a:bodyPr>
          <a:lstStyle/>
          <a:p>
            <a:pPr>
              <a:lnSpc>
                <a:spcPts val="4059"/>
              </a:lnSpc>
              <a:spcBef>
                <a:spcPct val="0"/>
              </a:spcBef>
            </a:pPr>
            <a:r>
              <a:rPr lang="en-US" sz="2899">
                <a:solidFill>
                  <a:srgbClr val="000000"/>
                </a:solidFill>
                <a:latin typeface="Open Sans Extra Bold"/>
              </a:rPr>
              <a:t>VII. What do you consider competition for this product and how does it compare?</a:t>
            </a:r>
          </a:p>
        </p:txBody>
      </p:sp>
      <p:sp>
        <p:nvSpPr>
          <p:cNvPr id="8" name="TextBox 8"/>
          <p:cNvSpPr txBox="1"/>
          <p:nvPr/>
        </p:nvSpPr>
        <p:spPr>
          <a:xfrm>
            <a:off x="1077406" y="7079616"/>
            <a:ext cx="15301905" cy="2447290"/>
          </a:xfrm>
          <a:prstGeom prst="rect">
            <a:avLst/>
          </a:prstGeom>
        </p:spPr>
        <p:txBody>
          <a:bodyPr lIns="0" tIns="0" rIns="0" bIns="0" rtlCol="0" anchor="t">
            <a:spAutoFit/>
          </a:bodyPr>
          <a:lstStyle/>
          <a:p>
            <a:pPr>
              <a:lnSpc>
                <a:spcPts val="4759"/>
              </a:lnSpc>
            </a:pPr>
            <a:r>
              <a:rPr lang="en-US" sz="3399">
                <a:solidFill>
                  <a:srgbClr val="000000"/>
                </a:solidFill>
                <a:latin typeface="Calibri (MS)"/>
              </a:rPr>
              <a:t>As I mentioned that Google news , Daily hunt , TOI news app are its competitors. These apps provide news of the same topic in multiple dimensions and excessive content coverage. But “inshorts” app is uniquely  known for it’s bite-sized news summaries. It is much more efficient and time saving than it’s competitor apps.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874361"/>
            <a:chOff x="0" y="0"/>
            <a:chExt cx="9414331" cy="964887"/>
          </a:xfrm>
        </p:grpSpPr>
        <p:sp>
          <p:nvSpPr>
            <p:cNvPr id="3" name="Freeform 3"/>
            <p:cNvSpPr/>
            <p:nvPr/>
          </p:nvSpPr>
          <p:spPr>
            <a:xfrm>
              <a:off x="0" y="0"/>
              <a:ext cx="9414331" cy="964887"/>
            </a:xfrm>
            <a:custGeom>
              <a:avLst/>
              <a:gdLst/>
              <a:ahLst/>
              <a:cxnLst/>
              <a:rect l="l" t="t" r="r" b="b"/>
              <a:pathLst>
                <a:path w="9414331" h="964887">
                  <a:moveTo>
                    <a:pt x="0" y="0"/>
                  </a:moveTo>
                  <a:lnTo>
                    <a:pt x="9414331" y="0"/>
                  </a:lnTo>
                  <a:lnTo>
                    <a:pt x="9414331" y="964887"/>
                  </a:lnTo>
                  <a:lnTo>
                    <a:pt x="0" y="964887"/>
                  </a:lnTo>
                  <a:close/>
                </a:path>
              </a:pathLst>
            </a:custGeom>
            <a:solidFill>
              <a:srgbClr val="A53143"/>
            </a:solidFill>
          </p:spPr>
        </p:sp>
        <p:sp>
          <p:nvSpPr>
            <p:cNvPr id="4" name="TextBox 4"/>
            <p:cNvSpPr txBox="1"/>
            <p:nvPr/>
          </p:nvSpPr>
          <p:spPr>
            <a:xfrm>
              <a:off x="0" y="-38100"/>
              <a:ext cx="9414331" cy="100298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4716224" y="3629123"/>
            <a:ext cx="6031832" cy="4114800"/>
          </a:xfrm>
          <a:custGeom>
            <a:avLst/>
            <a:gdLst/>
            <a:ahLst/>
            <a:cxnLst/>
            <a:rect l="l" t="t" r="r" b="b"/>
            <a:pathLst>
              <a:path w="6031832" h="4114800">
                <a:moveTo>
                  <a:pt x="0" y="0"/>
                </a:moveTo>
                <a:lnTo>
                  <a:pt x="6031832" y="0"/>
                </a:lnTo>
                <a:lnTo>
                  <a:pt x="603183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476</Words>
  <Application>Microsoft Office PowerPoint</Application>
  <PresentationFormat>Custom</PresentationFormat>
  <Paragraphs>22</Paragraphs>
  <Slides>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Calibri (MS) Bold</vt:lpstr>
      <vt:lpstr>Montserrat Bold</vt:lpstr>
      <vt:lpstr>Calibri</vt:lpstr>
      <vt:lpstr>Calibri (MS)</vt:lpstr>
      <vt:lpstr>Open Sans Extra Bold</vt:lpstr>
      <vt:lpstr>Open Sans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Violet Professional Modern Technology Pitch Deck Presentation</dc:title>
  <cp:lastModifiedBy>KN PRAJWAL SAI</cp:lastModifiedBy>
  <cp:revision>3</cp:revision>
  <dcterms:created xsi:type="dcterms:W3CDTF">2006-08-16T00:00:00Z</dcterms:created>
  <dcterms:modified xsi:type="dcterms:W3CDTF">2024-04-22T05:46:56Z</dcterms:modified>
  <dc:identifier>DAGDD7ozgPs</dc:identifier>
</cp:coreProperties>
</file>

<file path=docProps/thumbnail.jpeg>
</file>